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7" r:id="rId6"/>
    <p:sldId id="263" r:id="rId7"/>
    <p:sldId id="259" r:id="rId8"/>
    <p:sldId id="264" r:id="rId9"/>
    <p:sldId id="260" r:id="rId10"/>
    <p:sldId id="265" r:id="rId11"/>
    <p:sldId id="261" r:id="rId12"/>
    <p:sldId id="266" r:id="rId13"/>
  </p:sldIdLst>
  <p:sldSz cx="10691495" cy="15119985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B4E"/>
    <a:srgbClr val="386E5F"/>
    <a:srgbClr val="B5E1D5"/>
    <a:srgbClr val="BEE9DD"/>
    <a:srgbClr val="3E8876"/>
    <a:srgbClr val="438373"/>
    <a:srgbClr val="408977"/>
    <a:srgbClr val="3F8977"/>
    <a:srgbClr val="3F8876"/>
    <a:srgbClr val="57A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67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843" y="1143000"/>
            <a:ext cx="218231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36500" y="2474501"/>
            <a:ext cx="8019000" cy="5264000"/>
          </a:xfrm>
        </p:spPr>
        <p:txBody>
          <a:bodyPr anchor="b"/>
          <a:lstStyle>
            <a:lvl1pPr algn="ctr">
              <a:defRPr sz="701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6500" y="7941501"/>
            <a:ext cx="8019000" cy="3650499"/>
          </a:xfrm>
        </p:spPr>
        <p:txBody>
          <a:bodyPr/>
          <a:lstStyle>
            <a:lvl1pPr marL="0" indent="0" algn="ctr">
              <a:buNone/>
              <a:defRPr sz="2805"/>
            </a:lvl1pPr>
            <a:lvl2pPr marL="534670" indent="0" algn="ctr">
              <a:buNone/>
              <a:defRPr sz="2340"/>
            </a:lvl2pPr>
            <a:lvl3pPr marL="1069340" indent="0" algn="ctr">
              <a:buNone/>
              <a:defRPr sz="2105"/>
            </a:lvl3pPr>
            <a:lvl4pPr marL="1604010" indent="0" algn="ctr">
              <a:buNone/>
              <a:defRPr sz="1870"/>
            </a:lvl4pPr>
            <a:lvl5pPr marL="2138680" indent="0" algn="ctr">
              <a:buNone/>
              <a:defRPr sz="1870"/>
            </a:lvl5pPr>
            <a:lvl6pPr marL="2672715" indent="0" algn="ctr">
              <a:buNone/>
              <a:defRPr sz="1870"/>
            </a:lvl6pPr>
            <a:lvl7pPr marL="3207385" indent="0" algn="ctr">
              <a:buNone/>
              <a:defRPr sz="1870"/>
            </a:lvl7pPr>
            <a:lvl8pPr marL="3742055" indent="0" algn="ctr">
              <a:buNone/>
              <a:defRPr sz="1870"/>
            </a:lvl8pPr>
            <a:lvl9pPr marL="4276725" indent="0" algn="ctr">
              <a:buNone/>
              <a:defRPr sz="187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651462" y="805000"/>
            <a:ext cx="2305462" cy="1281350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35075" y="805000"/>
            <a:ext cx="6782737" cy="1281350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9506" y="3769501"/>
            <a:ext cx="9221850" cy="6289499"/>
          </a:xfrm>
        </p:spPr>
        <p:txBody>
          <a:bodyPr anchor="b"/>
          <a:lstStyle>
            <a:lvl1pPr>
              <a:defRPr sz="701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9506" y="10118501"/>
            <a:ext cx="9221850" cy="3307499"/>
          </a:xfrm>
        </p:spPr>
        <p:txBody>
          <a:bodyPr/>
          <a:lstStyle>
            <a:lvl1pPr marL="0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1pPr>
            <a:lvl2pPr marL="53467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2pPr>
            <a:lvl3pPr marL="106934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401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4pPr>
            <a:lvl5pPr marL="213868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5pPr>
            <a:lvl6pPr marL="267271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6pPr>
            <a:lvl7pPr marL="320738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7pPr>
            <a:lvl8pPr marL="374205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8pPr>
            <a:lvl9pPr marL="427672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35075" y="4025000"/>
            <a:ext cx="4544100" cy="95935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12825" y="4025000"/>
            <a:ext cx="4544100" cy="95935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805000"/>
            <a:ext cx="9221850" cy="292250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6468" y="3706501"/>
            <a:ext cx="4523217" cy="1816499"/>
          </a:xfrm>
        </p:spPr>
        <p:txBody>
          <a:bodyPr anchor="b"/>
          <a:lstStyle>
            <a:lvl1pPr marL="0" indent="0">
              <a:buNone/>
              <a:defRPr sz="2805" b="1"/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6468" y="5523000"/>
            <a:ext cx="4523217" cy="81235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12825" y="3706501"/>
            <a:ext cx="4545493" cy="1816499"/>
          </a:xfrm>
        </p:spPr>
        <p:txBody>
          <a:bodyPr anchor="b"/>
          <a:lstStyle>
            <a:lvl1pPr marL="0" indent="0">
              <a:buNone/>
              <a:defRPr sz="2805" b="1"/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12825" y="5523000"/>
            <a:ext cx="4545493" cy="81235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1008000"/>
            <a:ext cx="3448448" cy="3528000"/>
          </a:xfrm>
        </p:spPr>
        <p:txBody>
          <a:bodyPr anchor="b"/>
          <a:lstStyle>
            <a:lvl1pPr>
              <a:defRPr sz="37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5493" y="2177000"/>
            <a:ext cx="5412825" cy="10745000"/>
          </a:xfrm>
        </p:spPr>
        <p:txBody>
          <a:bodyPr/>
          <a:lstStyle>
            <a:lvl1pPr>
              <a:defRPr sz="3740"/>
            </a:lvl1pPr>
            <a:lvl2pPr>
              <a:defRPr sz="3275"/>
            </a:lvl2pPr>
            <a:lvl3pPr>
              <a:defRPr sz="2805"/>
            </a:lvl3pPr>
            <a:lvl4pPr>
              <a:defRPr sz="2340"/>
            </a:lvl4pPr>
            <a:lvl5pPr>
              <a:defRPr sz="2340"/>
            </a:lvl5pPr>
            <a:lvl6pPr>
              <a:defRPr sz="2340"/>
            </a:lvl6pPr>
            <a:lvl7pPr>
              <a:defRPr sz="2340"/>
            </a:lvl7pPr>
            <a:lvl8pPr>
              <a:defRPr sz="2340"/>
            </a:lvl8pPr>
            <a:lvl9pPr>
              <a:defRPr sz="23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6468" y="4536000"/>
            <a:ext cx="3448448" cy="8403501"/>
          </a:xfrm>
        </p:spPr>
        <p:txBody>
          <a:bodyPr/>
          <a:lstStyle>
            <a:lvl1pPr marL="0" indent="0">
              <a:buNone/>
              <a:defRPr sz="1870"/>
            </a:lvl1pPr>
            <a:lvl2pPr marL="534670" indent="0">
              <a:buNone/>
              <a:defRPr sz="1635"/>
            </a:lvl2pPr>
            <a:lvl3pPr marL="1069340" indent="0">
              <a:buNone/>
              <a:defRPr sz="1405"/>
            </a:lvl3pPr>
            <a:lvl4pPr marL="1604010" indent="0">
              <a:buNone/>
              <a:defRPr sz="1170"/>
            </a:lvl4pPr>
            <a:lvl5pPr marL="2138680" indent="0">
              <a:buNone/>
              <a:defRPr sz="1170"/>
            </a:lvl5pPr>
            <a:lvl6pPr marL="2672715" indent="0">
              <a:buNone/>
              <a:defRPr sz="1170"/>
            </a:lvl6pPr>
            <a:lvl7pPr marL="3207385" indent="0">
              <a:buNone/>
              <a:defRPr sz="1170"/>
            </a:lvl7pPr>
            <a:lvl8pPr marL="3742055" indent="0">
              <a:buNone/>
              <a:defRPr sz="1170"/>
            </a:lvl8pPr>
            <a:lvl9pPr marL="4276725" indent="0">
              <a:buNone/>
              <a:defRPr sz="117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1008000"/>
            <a:ext cx="3448448" cy="3528000"/>
          </a:xfrm>
        </p:spPr>
        <p:txBody>
          <a:bodyPr anchor="b"/>
          <a:lstStyle>
            <a:lvl1pPr>
              <a:defRPr sz="37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45493" y="2177000"/>
            <a:ext cx="5412825" cy="10745000"/>
          </a:xfrm>
        </p:spPr>
        <p:txBody>
          <a:bodyPr/>
          <a:lstStyle>
            <a:lvl1pPr marL="0" indent="0">
              <a:buNone/>
              <a:defRPr sz="3740"/>
            </a:lvl1pPr>
            <a:lvl2pPr marL="534670" indent="0">
              <a:buNone/>
              <a:defRPr sz="3275"/>
            </a:lvl2pPr>
            <a:lvl3pPr marL="1069340" indent="0">
              <a:buNone/>
              <a:defRPr sz="2805"/>
            </a:lvl3pPr>
            <a:lvl4pPr marL="1604010" indent="0">
              <a:buNone/>
              <a:defRPr sz="2340"/>
            </a:lvl4pPr>
            <a:lvl5pPr marL="2138680" indent="0">
              <a:buNone/>
              <a:defRPr sz="2340"/>
            </a:lvl5pPr>
            <a:lvl6pPr marL="2672715" indent="0">
              <a:buNone/>
              <a:defRPr sz="2340"/>
            </a:lvl6pPr>
            <a:lvl7pPr marL="3207385" indent="0">
              <a:buNone/>
              <a:defRPr sz="2340"/>
            </a:lvl7pPr>
            <a:lvl8pPr marL="3742055" indent="0">
              <a:buNone/>
              <a:defRPr sz="2340"/>
            </a:lvl8pPr>
            <a:lvl9pPr marL="4276725" indent="0">
              <a:buNone/>
              <a:defRPr sz="234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6468" y="4536000"/>
            <a:ext cx="3448448" cy="8403501"/>
          </a:xfrm>
        </p:spPr>
        <p:txBody>
          <a:bodyPr/>
          <a:lstStyle>
            <a:lvl1pPr marL="0" indent="0">
              <a:buNone/>
              <a:defRPr sz="1870"/>
            </a:lvl1pPr>
            <a:lvl2pPr marL="534670" indent="0">
              <a:buNone/>
              <a:defRPr sz="1635"/>
            </a:lvl2pPr>
            <a:lvl3pPr marL="1069340" indent="0">
              <a:buNone/>
              <a:defRPr sz="1405"/>
            </a:lvl3pPr>
            <a:lvl4pPr marL="1604010" indent="0">
              <a:buNone/>
              <a:defRPr sz="1170"/>
            </a:lvl4pPr>
            <a:lvl5pPr marL="2138680" indent="0">
              <a:buNone/>
              <a:defRPr sz="1170"/>
            </a:lvl5pPr>
            <a:lvl6pPr marL="2672715" indent="0">
              <a:buNone/>
              <a:defRPr sz="1170"/>
            </a:lvl6pPr>
            <a:lvl7pPr marL="3207385" indent="0">
              <a:buNone/>
              <a:defRPr sz="1170"/>
            </a:lvl7pPr>
            <a:lvl8pPr marL="3742055" indent="0">
              <a:buNone/>
              <a:defRPr sz="1170"/>
            </a:lvl8pPr>
            <a:lvl9pPr marL="4276725" indent="0">
              <a:buNone/>
              <a:defRPr sz="117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35075" y="805000"/>
            <a:ext cx="9221850" cy="2922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5075" y="4025000"/>
            <a:ext cx="9221850" cy="959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35075" y="14014000"/>
            <a:ext cx="2405700" cy="80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541725" y="14014000"/>
            <a:ext cx="3608550" cy="80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551225" y="14014000"/>
            <a:ext cx="2405700" cy="805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69340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35" indent="-267335" algn="l" defTabSz="1069340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02005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336675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871345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6015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5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72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39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06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7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34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01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68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1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8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05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72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2.jpe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>
            <a:alphaModFix amt="60000"/>
          </a:blip>
          <a:srcRect r="17667" b="16331"/>
          <a:stretch>
            <a:fillRect/>
          </a:stretch>
        </p:blipFill>
        <p:spPr>
          <a:xfrm>
            <a:off x="0" y="0"/>
            <a:ext cx="10691495" cy="6116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矩形 27"/>
          <p:cNvSpPr/>
          <p:nvPr/>
        </p:nvSpPr>
        <p:spPr>
          <a:xfrm>
            <a:off x="0" y="0"/>
            <a:ext cx="10691495" cy="607060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33045" y="7179945"/>
            <a:ext cx="10028555" cy="2747010"/>
          </a:xfrm>
          <a:prstGeom prst="roundRect">
            <a:avLst>
              <a:gd name="adj" fmla="val 8778"/>
            </a:avLst>
          </a:prstGeom>
          <a:solidFill>
            <a:srgbClr val="57AA97">
              <a:alpha val="27000"/>
            </a:srgbClr>
          </a:solidFill>
          <a:ln w="2857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44780" y="1331595"/>
            <a:ext cx="10116820" cy="4739005"/>
          </a:xfrm>
          <a:prstGeom prst="roundRect">
            <a:avLst>
              <a:gd name="adj" fmla="val 8778"/>
            </a:avLst>
          </a:prstGeom>
          <a:solidFill>
            <a:schemeClr val="bg1">
              <a:alpha val="45000"/>
            </a:schemeClr>
          </a:solidFill>
          <a:ln w="28575" cmpd="sng">
            <a:solidFill>
              <a:srgbClr val="4CA3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5275" y="1643380"/>
            <a:ext cx="9852025" cy="442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尊敬的市民朋友：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25781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127" checksum="914695395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《防城港市河西片区控制性详细规划》动态成果更新由防城港市自然资源局组织编制，为了让公众充分了解规划内容，现将方案公示如下。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257810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127" checksum="914695395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（一）公示地点：防城港市自然资源局门户网站（http://fcg.dnr.gxzf.gov.cn/）。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257810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127" checksum="914695395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（二）公示期：2023年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日至202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25781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127" checksum="914695395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三）相关利害关系人如有意见，请于公示期内将书面意见（署真实姓名、身份证号码、联系地址和通讯方式）反馈至防城港市自然资源局国土空间规划科。邮寄地址：防城港市港口区云南路30号天马大厦7楼，邮箱fcgkjgh@163.com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25781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127" checksum="914695395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本次规划公示热枕期待广大市民积极参与，并提出您宝贵的意见和建议。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r" fontAlgn="auto">
              <a:lnSpc>
                <a:spcPct val="150000"/>
              </a:lnSpc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防城港市自然资源局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r" fontAlgn="auto">
              <a:lnSpc>
                <a:spcPct val="150000"/>
              </a:lnSpc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剪去单角的矩形 4"/>
          <p:cNvSpPr/>
          <p:nvPr/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144270" y="1129030"/>
            <a:ext cx="3780155" cy="375285"/>
          </a:xfrm>
          <a:prstGeom prst="round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96670" y="1129030"/>
            <a:ext cx="34861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开门办规划，我们期待您的建议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剪去单角的矩形 11"/>
          <p:cNvSpPr/>
          <p:nvPr/>
        </p:nvSpPr>
        <p:spPr>
          <a:xfrm>
            <a:off x="-29210" y="655447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剪去单角的矩形 12"/>
          <p:cNvSpPr/>
          <p:nvPr/>
        </p:nvSpPr>
        <p:spPr>
          <a:xfrm>
            <a:off x="0" y="10173335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-29210" y="661479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规划目的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-29210" y="10173970"/>
            <a:ext cx="2092325" cy="462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发展定位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0980" y="7524750"/>
            <a:ext cx="9728200" cy="2375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064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为指导河西片区新的开发建设需求，统筹安排规划范围内的土地使用和各项建设，加强城市规划管理为该区开发建设提供依据，根据《中华人民共和国城乡规划法》《城市规划编制办法》及其它相关法律法规，对原《防城港市河西片区控制性详细规划》成果进行动态更新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45745" y="10883265"/>
            <a:ext cx="9951085" cy="2453640"/>
          </a:xfrm>
          <a:prstGeom prst="roundRect">
            <a:avLst>
              <a:gd name="adj" fmla="val 8778"/>
            </a:avLst>
          </a:prstGeom>
          <a:solidFill>
            <a:srgbClr val="57AA97">
              <a:alpha val="27000"/>
            </a:srgbClr>
          </a:solidFill>
          <a:ln w="2857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5275" y="11308080"/>
            <a:ext cx="9653905" cy="2375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064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规划河西片区总体定位为：弥补中心城区功能短板、疏解防城老城功能的城市功能扩展区，打造环境友好型城市。以休闲居住为主要功能，并积极拓展商务办公、文化旅游、医疗康养等功能片区，配套大型商业、文化、医疗服务中心，将河西片区逐步打造成引领现代生活新风尚、交通便利、产城融合、环境优美、具有强大吸引力与凝聚力的滨江山水生态新城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05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9595" y="1261110"/>
            <a:ext cx="7314565" cy="10330180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3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绿化系统规划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310" y="12359640"/>
            <a:ext cx="10026015" cy="149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06400">
              <a:lnSpc>
                <a:spcPct val="150000"/>
              </a:lnSpc>
            </a:pPr>
            <a:r>
              <a:rPr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依托河西片区独特的自然山水环境、外围自然山体环境以及内部水系、水库等自然景观资源，</a:t>
            </a:r>
            <a:r>
              <a:rPr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综合考虑、统一规划，力求打造高品质城市绿化环境，突出生态城市特点，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形成“</a:t>
            </a:r>
            <a:r>
              <a:rPr lang="zh-CN" sz="1800" b="1" dirty="0">
                <a:solidFill>
                  <a:srgbClr val="3E887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一环、三廊、多节点”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的点、线、面相互结合的完整的绿地网络结构，最终形成</a:t>
            </a:r>
            <a:r>
              <a:rPr lang="zh-CN" sz="1800" b="1" dirty="0">
                <a:solidFill>
                  <a:srgbClr val="3E887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“山水相融、城景交融”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的绿地格局。</a:t>
            </a:r>
            <a:endParaRPr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838960" y="11579225"/>
            <a:ext cx="7315200" cy="397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调整后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景观系统规划图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10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06 规划范围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46250" y="1228090"/>
            <a:ext cx="7270115" cy="10285095"/>
          </a:xfrm>
          <a:prstGeom prst="rect">
            <a:avLst/>
          </a:prstGeom>
        </p:spPr>
      </p:pic>
      <p:sp>
        <p:nvSpPr>
          <p:cNvPr id="9" name="剪去单角的矩形 8"/>
          <p:cNvSpPr/>
          <p:nvPr>
            <p:custDataLst>
              <p:tags r:id="rId3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4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规划范围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5915" y="12212955"/>
            <a:ext cx="10046335" cy="1438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河西片区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范围位于防城港市西部，</a:t>
            </a:r>
            <a:r>
              <a:rPr lang="zh-CN" sz="1600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北侧、东侧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以防城江为界，</a:t>
            </a:r>
            <a:r>
              <a:rPr lang="zh-CN" sz="1600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南至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西湾大道，</a:t>
            </a:r>
            <a:r>
              <a:rPr lang="zh-CN" sz="1600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西至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机场快环(规划)，包括防城区(部分)、黄竹塘社区、水营村、鲤鱼江村和大王江村。总规划面积约2974.62公顷，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4064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其中城市建设用地面积1407.32公顷。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0720" y="11513185"/>
            <a:ext cx="1670050" cy="3117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规划范围图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06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9905" y="1245870"/>
            <a:ext cx="7299325" cy="10322560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3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规划空间结构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550" y="11940540"/>
            <a:ext cx="10084435" cy="1856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规划形成</a:t>
            </a:r>
            <a:r>
              <a:rPr lang="zh-CN" sz="1600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“一江为脉，三轴通城；三廊联江，六区营城”</a:t>
            </a: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的空间结构。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“一江”：防城江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“三轴”：北部文昌大道、中部灵峰大道和南部江山大道城市发展轴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“三廊”：结合水系和绿化景观廊道等形成的城市景观廊道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“六组团”：</a:t>
            </a:r>
            <a:r>
              <a:rPr lang="zh-CN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滨江文化组团、公共服务组团、商务办公组团、新兴产业园组团、医疗康养组团、体育小镇组团。</a:t>
            </a:r>
            <a:endParaRPr lang="zh-CN" b="1" dirty="0">
              <a:solidFill>
                <a:srgbClr val="3E8876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839595" y="11568430"/>
            <a:ext cx="7239635" cy="198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调整前规划空间结构图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07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9595" y="1346200"/>
            <a:ext cx="7240270" cy="10239375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3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规划空间结构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550" y="11940540"/>
            <a:ext cx="10084435" cy="1856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规划形成</a:t>
            </a:r>
            <a:r>
              <a:rPr lang="zh-CN" sz="1600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“一江为脉，三轴通城；三廊联江，六区营城”</a:t>
            </a: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的空间结构。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“一江”：防城江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“三轴”：北部文昌大道、中部灵峰大道和南部江山大道城市发展轴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“三廊”：结合水系和绿化景观廊道等形成的城市景观廊道</a:t>
            </a:r>
            <a:endParaRPr 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064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“六组团”：</a:t>
            </a:r>
            <a:r>
              <a:rPr lang="zh-CN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滨江文化组团、公共服务组团、商务办公组团、新兴产业园组团、医疗康养组团、体育小镇组团。</a:t>
            </a:r>
            <a:endParaRPr lang="zh-CN" b="1" dirty="0">
              <a:solidFill>
                <a:srgbClr val="3E8876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839595" y="11568430"/>
            <a:ext cx="7239635" cy="198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调整后规划空间结构图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07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595" y="917575"/>
            <a:ext cx="9044305" cy="12792075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3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zh-CN" sz="2400" b="1">
                <a:latin typeface="黑体" panose="02010609060101010101" charset="-122"/>
                <a:ea typeface="黑体" panose="02010609060101010101" charset="-122"/>
              </a:rPr>
              <a:t>用地规划</a:t>
            </a:r>
            <a:endParaRPr lang="zh-CN" altLang="zh-CN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917700" y="13709650"/>
            <a:ext cx="7206615" cy="445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调整前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土地利用规划图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08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图片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4375" y="979805"/>
            <a:ext cx="9133840" cy="12917170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3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4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发展用地规模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092960" y="13856970"/>
            <a:ext cx="7206615" cy="445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调整后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土地利用规划图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7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08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8960" y="1095375"/>
            <a:ext cx="7412355" cy="10483850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3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交通规划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310" y="12302490"/>
            <a:ext cx="10026015" cy="149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加强规划区内路网系统与对外交通路网系统的衔接，</a:t>
            </a:r>
            <a:r>
              <a:rPr lang="zh-CN" b="1" dirty="0">
                <a:solidFill>
                  <a:srgbClr val="3E887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完善河西片区内支路网络系统，提高地块可达性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，形成等级分明、结构合理、相互衔接的道路网络系统。河西片区内道路系统由</a:t>
            </a:r>
            <a:r>
              <a:rPr lang="zh-CN" b="1" dirty="0">
                <a:solidFill>
                  <a:srgbClr val="3E887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快速路、主干路、次干路、支路四级构成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838960" y="11579225"/>
            <a:ext cx="7284085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调整前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道路系统规划图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09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9595" y="1270000"/>
            <a:ext cx="7284085" cy="10301605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2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3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交通规划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310" y="12302490"/>
            <a:ext cx="10026015" cy="149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 fontAlgn="auto">
              <a:lnSpc>
                <a:spcPct val="15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加强规划区内路网系统与对外交通路网系统的衔接，</a:t>
            </a:r>
            <a:r>
              <a:rPr lang="zh-CN" b="1" dirty="0">
                <a:solidFill>
                  <a:srgbClr val="3E887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完善河西片区内支路网络系统，提高地块可达性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，形成等级分明、结构合理、相互衔接的道路网络系统。河西片区内道路系统由</a:t>
            </a:r>
            <a:r>
              <a:rPr lang="zh-CN" b="1" dirty="0">
                <a:solidFill>
                  <a:srgbClr val="3E887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快速路、主干路、次干路、支路四级构成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838960" y="11579225"/>
            <a:ext cx="7284085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调整后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道路系统规划图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09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39595" y="1270000"/>
            <a:ext cx="7284085" cy="10300970"/>
          </a:xfrm>
          <a:prstGeom prst="rect">
            <a:avLst/>
          </a:prstGeom>
        </p:spPr>
      </p:pic>
      <p:sp>
        <p:nvSpPr>
          <p:cNvPr id="25" name="剪去单角的矩形 24"/>
          <p:cNvSpPr/>
          <p:nvPr>
            <p:custDataLst>
              <p:tags r:id="rId3"/>
            </p:custDataLst>
          </p:nvPr>
        </p:nvSpPr>
        <p:spPr>
          <a:xfrm flipV="1">
            <a:off x="0" y="0"/>
            <a:ext cx="7158990" cy="587375"/>
          </a:xfrm>
          <a:prstGeom prst="snip1Rect">
            <a:avLst/>
          </a:prstGeom>
          <a:gradFill>
            <a:gsLst>
              <a:gs pos="0">
                <a:srgbClr val="3E8876"/>
              </a:gs>
              <a:gs pos="100000">
                <a:srgbClr val="C0EAD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4620"/>
            <a:ext cx="61607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《防城港市河西片区控制性详细规划》动态成果公示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剪去单角的矩形 1"/>
          <p:cNvSpPr/>
          <p:nvPr>
            <p:custDataLst>
              <p:tags r:id="rId4"/>
            </p:custDataLst>
          </p:nvPr>
        </p:nvSpPr>
        <p:spPr>
          <a:xfrm>
            <a:off x="0" y="857250"/>
            <a:ext cx="2092960" cy="485775"/>
          </a:xfrm>
          <a:prstGeom prst="snip1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21310" y="12359640"/>
            <a:ext cx="10026015" cy="149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06400">
              <a:lnSpc>
                <a:spcPct val="150000"/>
              </a:lnSpc>
            </a:pPr>
            <a:r>
              <a:rPr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规划</a:t>
            </a: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依托河西片区独特的自然山水环境、外围自然山体环境以及内部水系、水库等自然景观资源，</a:t>
            </a:r>
            <a:r>
              <a:rPr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综合考虑、统一规划，力求打造高品质城市绿化环境，突出生态城市特点</a:t>
            </a:r>
            <a:r>
              <a:rPr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形成“</a:t>
            </a:r>
            <a:r>
              <a:rPr lang="zh-CN" sz="1800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一环、三廊、多节点”</a:t>
            </a: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的点、线、面相互结合的完整的绿地网络结构，最终形成</a:t>
            </a:r>
            <a:r>
              <a:rPr lang="zh-CN" sz="1800" b="1" dirty="0">
                <a:solidFill>
                  <a:srgbClr val="3E8876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“山水相融、城景交融”</a:t>
            </a: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的绿地格局。</a:t>
            </a:r>
            <a:endParaRPr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838960" y="11579225"/>
            <a:ext cx="7315200" cy="397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调整前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景观系统规划图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0" y="14351000"/>
            <a:ext cx="10691495" cy="24765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0" y="14647545"/>
            <a:ext cx="10691495" cy="76200"/>
          </a:xfrm>
          <a:prstGeom prst="rect">
            <a:avLst/>
          </a:prstGeom>
          <a:solidFill>
            <a:srgbClr val="4CA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9949180" y="14794865"/>
            <a:ext cx="742315" cy="375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10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0" y="917575"/>
            <a:ext cx="2093595" cy="424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绿化系统规划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COMMONDATA" val="eyJoZGlkIjoiMWQ3ZWVlODRjMmI5MDI5MDhjODZlZDFlZGE2NmQxYjEifQ=="/>
  <p:tag name="KSO_WPP_MARK_KEY" val="f022f8f0-704c-42d9-aeb8-1abb64df6697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1850</Words>
  <Application>WPS 演示</Application>
  <PresentationFormat>宽屏</PresentationFormat>
  <Paragraphs>118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yyy</dc:creator>
  <cp:lastModifiedBy>lenovo</cp:lastModifiedBy>
  <cp:revision>29</cp:revision>
  <dcterms:created xsi:type="dcterms:W3CDTF">2023-06-30T00:56:00Z</dcterms:created>
  <dcterms:modified xsi:type="dcterms:W3CDTF">2023-07-14T07:42:41Z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B6CF0B115D47465EBC4F82397C43E1E4</vt:lpwstr>
  </property>
  <property fmtid="{D5CDD505-2E9C-101B-9397-08002B2CF9AE}" pid="3" name="KSOProductBuildVer">
    <vt:lpwstr>2052-11.8.2.11718</vt:lpwstr>
  </property>
</Properties>
</file>